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30" y="-63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199" y="1371600"/>
            <a:ext cx="89154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485900" y="3331698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33550" y="609600"/>
            <a:ext cx="767715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33550" y="2507786"/>
            <a:ext cx="767715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585200" y="6416676"/>
            <a:ext cx="8255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9154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5032111" y="1535113"/>
            <a:ext cx="4378590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95300" y="2362201"/>
            <a:ext cx="4376870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32111" y="2362201"/>
            <a:ext cx="4378590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95300" y="1524001"/>
            <a:ext cx="3259006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59436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981200" y="1831975"/>
            <a:ext cx="59436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981200" y="1166787"/>
            <a:ext cx="59436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99FF"/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95300" y="6416676"/>
            <a:ext cx="23114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3.12.2024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384550" y="6416676"/>
            <a:ext cx="31369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585200" y="6416676"/>
            <a:ext cx="8255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856656" y="184865"/>
            <a:ext cx="642073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u="sng" dirty="0" smtClean="0">
                <a:latin typeface="Times New Roman" pitchFamily="18" charset="0"/>
                <a:cs typeface="Times New Roman" pitchFamily="18" charset="0"/>
              </a:rPr>
              <a:t>MOTİVASYON VE ZAMAN YÖNETİMİ</a:t>
            </a:r>
          </a:p>
        </p:txBody>
      </p:sp>
      <p:cxnSp>
        <p:nvCxnSpPr>
          <p:cNvPr id="6" name="Düz Bağlayıcı 5"/>
          <p:cNvCxnSpPr/>
          <p:nvPr/>
        </p:nvCxnSpPr>
        <p:spPr>
          <a:xfrm>
            <a:off x="3224808" y="836712"/>
            <a:ext cx="0" cy="5328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>
            <a:off x="6681192" y="764704"/>
            <a:ext cx="0" cy="53285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272480" y="908720"/>
            <a:ext cx="2736304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b="1" dirty="0" smtClean="0"/>
              <a:t>SINAV YAKLAŞTIKÇA BU DUYGULARI HİSSEDİYOR MUSUN?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tr-TR" sz="1400" b="1" dirty="0" err="1" smtClean="0"/>
              <a:t>Offf</a:t>
            </a:r>
            <a:r>
              <a:rPr lang="tr-TR" sz="1400" b="1" dirty="0" smtClean="0"/>
              <a:t> </a:t>
            </a:r>
            <a:r>
              <a:rPr lang="tr-TR" sz="1400" b="1" dirty="0"/>
              <a:t>sınav yaklaşıyor!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tr-TR" sz="1400" b="1" dirty="0" smtClean="0"/>
              <a:t>Ders </a:t>
            </a:r>
            <a:r>
              <a:rPr lang="tr-TR" sz="1400" b="1" dirty="0"/>
              <a:t>çalışmakta zorlanıyorum!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tr-TR" sz="1400" b="1" dirty="0" smtClean="0"/>
              <a:t>Nereden </a:t>
            </a:r>
            <a:r>
              <a:rPr lang="tr-TR" sz="1400" b="1" dirty="0"/>
              <a:t>başlayacağımı bilemiyorum!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tr-TR" sz="1400" b="1" dirty="0" smtClean="0"/>
              <a:t>Bir </a:t>
            </a:r>
            <a:r>
              <a:rPr lang="tr-TR" sz="1400" b="1" dirty="0"/>
              <a:t>türlü ders çalışmak için motive olamıyorum!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tr-TR" sz="1400" b="1" dirty="0" smtClean="0"/>
              <a:t>Konuları </a:t>
            </a:r>
            <a:r>
              <a:rPr lang="tr-TR" sz="1400" b="1" dirty="0"/>
              <a:t>yetiştirememekten çok korkuyorum</a:t>
            </a:r>
            <a:r>
              <a:rPr lang="tr-TR" sz="1400" b="1" dirty="0" smtClean="0"/>
              <a:t>!</a:t>
            </a:r>
          </a:p>
          <a:p>
            <a:endParaRPr lang="tr-TR" sz="1400" b="1" dirty="0"/>
          </a:p>
          <a:p>
            <a:r>
              <a:rPr lang="tr-TR" sz="1400" b="1" dirty="0" smtClean="0"/>
              <a:t>PEKİ, BU SÜRECİ NASIL YÖNETEBİLİRİZ???</a:t>
            </a:r>
            <a:endParaRPr lang="tr-TR" sz="1400" b="1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3224808" y="2060848"/>
            <a:ext cx="339485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00" dirty="0" smtClean="0"/>
              <a:t>Burada </a:t>
            </a:r>
            <a:r>
              <a:rPr lang="tr-TR" sz="1300" dirty="0"/>
              <a:t>önemli olan duygularımızı tanımak, ifade </a:t>
            </a:r>
            <a:r>
              <a:rPr lang="tr-TR" sz="1300" dirty="0" smtClean="0"/>
              <a:t>etmek ve </a:t>
            </a:r>
            <a:r>
              <a:rPr lang="tr-TR" sz="1300" dirty="0"/>
              <a:t>kabul edebilmektir</a:t>
            </a:r>
            <a:r>
              <a:rPr lang="tr-TR" sz="1300" dirty="0" smtClean="0"/>
              <a:t>.</a:t>
            </a:r>
          </a:p>
          <a:p>
            <a:endParaRPr lang="tr-TR" sz="1300" dirty="0" smtClean="0"/>
          </a:p>
          <a:p>
            <a:r>
              <a:rPr lang="tr-TR" sz="1300" u="sng" dirty="0" smtClean="0"/>
              <a:t>OLUMSUZ </a:t>
            </a:r>
            <a:r>
              <a:rPr lang="tr-TR" sz="1300" u="sng" dirty="0"/>
              <a:t> </a:t>
            </a:r>
            <a:r>
              <a:rPr lang="tr-TR" sz="1300" u="sng" dirty="0" smtClean="0"/>
              <a:t>DÜŞÜNCELER</a:t>
            </a:r>
          </a:p>
          <a:p>
            <a:r>
              <a:rPr lang="tr-TR" sz="1300" dirty="0"/>
              <a:t>“Sınava hazır değilim.”</a:t>
            </a:r>
          </a:p>
          <a:p>
            <a:r>
              <a:rPr lang="tr-TR" sz="1300" dirty="0"/>
              <a:t>“Sınava hazırlanmak için yeterli zamanım yok.”</a:t>
            </a:r>
          </a:p>
          <a:p>
            <a:r>
              <a:rPr lang="tr-TR" sz="1300" dirty="0"/>
              <a:t>“Bu konuları anlamıyorum, sınavda başarılı olamayacağım!”</a:t>
            </a:r>
          </a:p>
          <a:p>
            <a:r>
              <a:rPr lang="tr-TR" sz="1300" dirty="0"/>
              <a:t>“Sınavım kötü geçecek!”</a:t>
            </a:r>
          </a:p>
          <a:p>
            <a:r>
              <a:rPr lang="tr-TR" sz="1300" dirty="0"/>
              <a:t>“Konular o kadar çok ki hangi birine hazır olacağımı bilemiyorum?” sıklıkla gözlenen olumsuz</a:t>
            </a:r>
          </a:p>
          <a:p>
            <a:r>
              <a:rPr lang="tr-TR" sz="1300" dirty="0"/>
              <a:t>otomatik düşüncelerdir</a:t>
            </a:r>
            <a:r>
              <a:rPr lang="tr-TR" sz="1300" dirty="0" smtClean="0"/>
              <a:t>.</a:t>
            </a:r>
          </a:p>
          <a:p>
            <a:endParaRPr lang="tr-TR" sz="1300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3286339" y="819289"/>
            <a:ext cx="32508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500" b="1" dirty="0"/>
              <a:t>1</a:t>
            </a:r>
          </a:p>
          <a:p>
            <a:pPr algn="ctr"/>
            <a:r>
              <a:rPr lang="tr-TR" sz="1500" b="1" dirty="0"/>
              <a:t>Stres düzeyi ve kaygılarının farkına varıp bunları yönetebilirsin</a:t>
            </a:r>
            <a:r>
              <a:rPr lang="tr-TR" sz="1500" b="1" dirty="0" smtClean="0"/>
              <a:t>.</a:t>
            </a:r>
            <a:endParaRPr lang="tr-TR" sz="1500" b="1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6753200" y="980728"/>
            <a:ext cx="293358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00" dirty="0" smtClean="0"/>
              <a:t>OLUMLU DÜŞÜNCELER</a:t>
            </a:r>
          </a:p>
          <a:p>
            <a:r>
              <a:rPr lang="tr-TR" sz="1300" dirty="0"/>
              <a:t>“Başarmak için elimden gelenin en iyisini yapmaya çalışacağım.”</a:t>
            </a:r>
          </a:p>
          <a:p>
            <a:r>
              <a:rPr lang="tr-TR" sz="1300" dirty="0"/>
              <a:t>“Düzenli ve planlı çalışırsam başarabilirim.”</a:t>
            </a:r>
          </a:p>
          <a:p>
            <a:r>
              <a:rPr lang="tr-TR" sz="1300" dirty="0"/>
              <a:t>“Zamanımı etkili şekilde kullanabilirim.”</a:t>
            </a:r>
          </a:p>
          <a:p>
            <a:r>
              <a:rPr lang="tr-TR" sz="1300" dirty="0"/>
              <a:t>“Başarırsam hayatımın önemli bir dönüm noktasını aşacağım.”</a:t>
            </a:r>
          </a:p>
          <a:p>
            <a:r>
              <a:rPr lang="tr-TR" sz="1300" dirty="0"/>
              <a:t>“Zamanı verimli kullanmak benim elimde</a:t>
            </a:r>
            <a:r>
              <a:rPr lang="tr-TR" sz="1300" dirty="0" smtClean="0"/>
              <a:t>.”</a:t>
            </a:r>
          </a:p>
          <a:p>
            <a:endParaRPr lang="tr-TR" sz="1300" dirty="0"/>
          </a:p>
          <a:p>
            <a:r>
              <a:rPr lang="tr-TR" sz="1300" dirty="0"/>
              <a:t>Çalışma alışkanlıklarını ve sınava ilişkin </a:t>
            </a:r>
            <a:r>
              <a:rPr lang="tr-TR" sz="1300" dirty="0" smtClean="0"/>
              <a:t>tutumları gözden </a:t>
            </a:r>
            <a:r>
              <a:rPr lang="tr-TR" sz="1300" dirty="0"/>
              <a:t>geçirerek yeni bir zihinsel yapılanmayı sağlamak stres düzeyini kontrol etmede işe yarayacaktır.</a:t>
            </a:r>
          </a:p>
          <a:p>
            <a:endParaRPr lang="tr-TR" sz="1300" dirty="0"/>
          </a:p>
        </p:txBody>
      </p:sp>
      <p:pic>
        <p:nvPicPr>
          <p:cNvPr id="2050" name="Picture 2" descr="C:\Users\Rhbrlk-2\Desktop\zaman-yonetimi-egitimi-1628364734380-1642616809115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50" y="4599582"/>
            <a:ext cx="2849563" cy="170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Rhbrlk-2\Desktop\motivsy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00" y="4753918"/>
            <a:ext cx="3051394" cy="162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711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144688" y="44624"/>
            <a:ext cx="642073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u="sng" dirty="0">
                <a:latin typeface="Times New Roman" pitchFamily="18" charset="0"/>
                <a:cs typeface="Times New Roman" pitchFamily="18" charset="0"/>
              </a:rPr>
              <a:t>MOTİVASYON VE ZAMAN YÖNETİMİ</a:t>
            </a:r>
          </a:p>
        </p:txBody>
      </p:sp>
      <p:cxnSp>
        <p:nvCxnSpPr>
          <p:cNvPr id="6" name="Düz Bağlayıcı 5"/>
          <p:cNvCxnSpPr/>
          <p:nvPr/>
        </p:nvCxnSpPr>
        <p:spPr>
          <a:xfrm>
            <a:off x="3224808" y="836712"/>
            <a:ext cx="0" cy="5328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>
            <a:off x="6681192" y="764704"/>
            <a:ext cx="0" cy="54006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Metin kutusu 15"/>
          <p:cNvSpPr txBox="1"/>
          <p:nvPr/>
        </p:nvSpPr>
        <p:spPr>
          <a:xfrm>
            <a:off x="6654370" y="476672"/>
            <a:ext cx="3251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500" b="1" dirty="0" smtClean="0"/>
              <a:t>4</a:t>
            </a:r>
          </a:p>
          <a:p>
            <a:pPr algn="ctr"/>
            <a:r>
              <a:rPr lang="tr-TR" sz="1400" b="1" dirty="0" smtClean="0"/>
              <a:t>Zamanı </a:t>
            </a:r>
            <a:r>
              <a:rPr lang="tr-TR" sz="1400" b="1" dirty="0"/>
              <a:t>etkili kullanabilirsin.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3267969" y="1431642"/>
            <a:ext cx="3413223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00" dirty="0"/>
              <a:t>Hedefler, bireyin yaşamını anlamlı kılarken, ona </a:t>
            </a:r>
            <a:r>
              <a:rPr lang="tr-TR" sz="1300" dirty="0" smtClean="0"/>
              <a:t>hayata sıkıca </a:t>
            </a:r>
            <a:r>
              <a:rPr lang="tr-TR" sz="1300" dirty="0"/>
              <a:t>bağlanma motivasyonu kazandırır ve </a:t>
            </a:r>
            <a:r>
              <a:rPr lang="tr-TR" sz="1300" dirty="0" smtClean="0"/>
              <a:t>dolayısıyla bireyi </a:t>
            </a:r>
            <a:r>
              <a:rPr lang="tr-TR" sz="1300" dirty="0"/>
              <a:t>zorluklar karşısında dirençli kılar.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sz="1300" dirty="0" smtClean="0"/>
              <a:t>Neyi </a:t>
            </a:r>
            <a:r>
              <a:rPr lang="tr-TR" sz="1300" dirty="0"/>
              <a:t>başarmak istiyorum?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sz="1300" dirty="0" smtClean="0"/>
              <a:t>Hedefime </a:t>
            </a:r>
            <a:r>
              <a:rPr lang="tr-TR" sz="1300" dirty="0"/>
              <a:t>ulaşmak için ne kadar zamana </a:t>
            </a:r>
            <a:r>
              <a:rPr lang="tr-TR" sz="1300" dirty="0" smtClean="0"/>
              <a:t>ihtiyacım var</a:t>
            </a:r>
            <a:r>
              <a:rPr lang="tr-TR" sz="1300" dirty="0"/>
              <a:t>?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sz="1300" dirty="0" smtClean="0"/>
              <a:t>Hedefime </a:t>
            </a:r>
            <a:r>
              <a:rPr lang="tr-TR" sz="1300" dirty="0"/>
              <a:t>ulaşmak için nasıl hazırlanmalıyım?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sz="1300" dirty="0" smtClean="0"/>
              <a:t>Çalışmaya </a:t>
            </a:r>
            <a:r>
              <a:rPr lang="tr-TR" sz="1300" dirty="0"/>
              <a:t>başlamak için kendimi hazır </a:t>
            </a:r>
            <a:r>
              <a:rPr lang="tr-TR" sz="1300" dirty="0" smtClean="0"/>
              <a:t>hissediyor muyum</a:t>
            </a:r>
            <a:r>
              <a:rPr lang="tr-TR" sz="1300" dirty="0"/>
              <a:t>?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tr-TR" sz="1300" dirty="0" smtClean="0"/>
              <a:t>Hedefime </a:t>
            </a:r>
            <a:r>
              <a:rPr lang="tr-TR" sz="1300" dirty="0"/>
              <a:t>ulaştığımda neyi elde etmiş olacağım</a:t>
            </a:r>
            <a:r>
              <a:rPr lang="tr-TR" sz="1300" dirty="0" smtClean="0"/>
              <a:t>?</a:t>
            </a:r>
          </a:p>
          <a:p>
            <a:r>
              <a:rPr lang="tr-TR" sz="1300" dirty="0"/>
              <a:t>Bu sorulara vereceğin samimi cevaplar hedef </a:t>
            </a:r>
            <a:r>
              <a:rPr lang="tr-TR" sz="1300" dirty="0" smtClean="0"/>
              <a:t>belirlemeni kolaylaştıracaktır</a:t>
            </a:r>
            <a:r>
              <a:rPr lang="tr-TR" sz="1300" dirty="0"/>
              <a:t>. </a:t>
            </a:r>
            <a:endParaRPr lang="tr-TR" sz="1300" dirty="0" smtClean="0"/>
          </a:p>
          <a:p>
            <a:r>
              <a:rPr lang="tr-TR" sz="1300" dirty="0" smtClean="0"/>
              <a:t>Hedeflerini </a:t>
            </a:r>
            <a:r>
              <a:rPr lang="tr-TR" sz="1300" dirty="0"/>
              <a:t>nasıl belirleyebilirsin?</a:t>
            </a:r>
          </a:p>
          <a:p>
            <a:r>
              <a:rPr lang="tr-TR" sz="1300" dirty="0"/>
              <a:t>a) Belirleyeceğin hedef senin için önemli ve öncelikli</a:t>
            </a:r>
          </a:p>
          <a:p>
            <a:r>
              <a:rPr lang="tr-TR" sz="1300" dirty="0"/>
              <a:t>olmalı</a:t>
            </a:r>
            <a:r>
              <a:rPr lang="tr-TR" sz="1300" dirty="0" smtClean="0"/>
              <a:t>.</a:t>
            </a:r>
          </a:p>
          <a:p>
            <a:r>
              <a:rPr lang="tr-TR" sz="1300" dirty="0"/>
              <a:t>b) Hedefin belirgin ve açık olmalı</a:t>
            </a:r>
            <a:r>
              <a:rPr lang="tr-TR" sz="1300" dirty="0" smtClean="0"/>
              <a:t>.</a:t>
            </a:r>
          </a:p>
          <a:p>
            <a:r>
              <a:rPr lang="tr-TR" sz="1300" dirty="0"/>
              <a:t>c) Hedefin gerçekçi ve ulaşılabilir olmalı</a:t>
            </a:r>
            <a:r>
              <a:rPr lang="tr-TR" sz="1300" dirty="0" smtClean="0"/>
              <a:t>.</a:t>
            </a:r>
          </a:p>
          <a:p>
            <a:r>
              <a:rPr lang="tr-TR" sz="1300" dirty="0"/>
              <a:t>d) Zamanı etkili ve verimli bir şekilde planlamalısın</a:t>
            </a:r>
            <a:r>
              <a:rPr lang="tr-TR" sz="1300" dirty="0" smtClean="0"/>
              <a:t>.</a:t>
            </a:r>
          </a:p>
          <a:p>
            <a:r>
              <a:rPr lang="tr-TR" sz="1300" dirty="0"/>
              <a:t>e) Hedefleri uzak ve yakın hedefler olarak belirlemelisin.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3224808" y="476672"/>
            <a:ext cx="3152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500" b="1" dirty="0" smtClean="0"/>
              <a:t>3</a:t>
            </a:r>
          </a:p>
          <a:p>
            <a:pPr algn="ctr"/>
            <a:r>
              <a:rPr lang="tr-TR" sz="1500" b="1" dirty="0" smtClean="0"/>
              <a:t>Kendine </a:t>
            </a:r>
            <a:r>
              <a:rPr lang="tr-TR" sz="1500" b="1" dirty="0"/>
              <a:t>hedefler belirleyip</a:t>
            </a:r>
          </a:p>
          <a:p>
            <a:pPr algn="ctr"/>
            <a:r>
              <a:rPr lang="tr-TR" sz="1500" b="1" dirty="0"/>
              <a:t>motivasyonunu arttırabilirsin.</a:t>
            </a:r>
          </a:p>
        </p:txBody>
      </p:sp>
      <p:sp>
        <p:nvSpPr>
          <p:cNvPr id="10" name="Sağa Bükülü Ok 9"/>
          <p:cNvSpPr/>
          <p:nvPr/>
        </p:nvSpPr>
        <p:spPr>
          <a:xfrm>
            <a:off x="6770807" y="5597224"/>
            <a:ext cx="731520" cy="1216152"/>
          </a:xfrm>
          <a:prstGeom prst="curv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1" name="Sola Bükülü Ok 10"/>
          <p:cNvSpPr/>
          <p:nvPr/>
        </p:nvSpPr>
        <p:spPr>
          <a:xfrm>
            <a:off x="8991168" y="5597224"/>
            <a:ext cx="731520" cy="1216152"/>
          </a:xfrm>
          <a:prstGeom prst="curved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6979246" y="5827911"/>
            <a:ext cx="25822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300" b="1" dirty="0" smtClean="0"/>
              <a:t>MAMAK ANADOLU İMAM </a:t>
            </a:r>
            <a:r>
              <a:rPr lang="tr-TR" sz="1300" b="1" smtClean="0"/>
              <a:t>HATİP </a:t>
            </a:r>
            <a:r>
              <a:rPr lang="tr-TR" sz="1300" b="1" smtClean="0"/>
              <a:t>LİSESİ</a:t>
            </a:r>
            <a:endParaRPr lang="tr-TR" sz="1300" b="1" dirty="0" smtClean="0"/>
          </a:p>
          <a:p>
            <a:pPr algn="ctr"/>
            <a:endParaRPr lang="tr-TR" sz="500" b="1" dirty="0" smtClean="0">
              <a:solidFill>
                <a:srgbClr val="7030A0"/>
              </a:solidFill>
            </a:endParaRPr>
          </a:p>
          <a:p>
            <a:pPr algn="ctr"/>
            <a:r>
              <a:rPr lang="tr-TR" sz="1300" b="1" dirty="0" smtClean="0"/>
              <a:t>REHBERLİK SERVİSİ</a:t>
            </a:r>
          </a:p>
        </p:txBody>
      </p:sp>
      <p:pic>
        <p:nvPicPr>
          <p:cNvPr id="1026" name="Picture 2" descr="C:\Users\pc-rhbrlk1\Desktop\XY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216" y="3172979"/>
            <a:ext cx="2839966" cy="241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Metin kutusu 13"/>
          <p:cNvSpPr txBox="1"/>
          <p:nvPr/>
        </p:nvSpPr>
        <p:spPr>
          <a:xfrm>
            <a:off x="56456" y="1319857"/>
            <a:ext cx="30963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Wingdings" pitchFamily="2" charset="2"/>
              <a:buChar char="ü"/>
            </a:pPr>
            <a:r>
              <a:rPr lang="tr-TR" sz="1300" dirty="0" smtClean="0"/>
              <a:t>Aklına </a:t>
            </a:r>
            <a:r>
              <a:rPr lang="tr-TR" sz="1300" dirty="0"/>
              <a:t>gelen olumsuz düşünceleri </a:t>
            </a:r>
            <a:r>
              <a:rPr lang="tr-TR" sz="1300" dirty="0" smtClean="0"/>
              <a:t>kağıda yaz </a:t>
            </a:r>
            <a:r>
              <a:rPr lang="tr-TR" sz="1300" dirty="0"/>
              <a:t>ve sonra da yırtıp </a:t>
            </a:r>
            <a:r>
              <a:rPr lang="tr-TR" sz="1300" dirty="0" smtClean="0"/>
              <a:t>at. Bunu </a:t>
            </a:r>
            <a:r>
              <a:rPr lang="tr-TR" sz="1300" dirty="0"/>
              <a:t>birkaç defa yaptığında ne kadar etkili </a:t>
            </a:r>
            <a:r>
              <a:rPr lang="tr-TR" sz="1300" dirty="0" smtClean="0"/>
              <a:t>olduğunu göreceksin.</a:t>
            </a:r>
          </a:p>
          <a:p>
            <a:pPr indent="-285750">
              <a:buFont typeface="Wingdings" pitchFamily="2" charset="2"/>
              <a:buChar char="ü"/>
            </a:pPr>
            <a:r>
              <a:rPr lang="tr-TR" sz="1300" dirty="0" smtClean="0"/>
              <a:t>Seni </a:t>
            </a:r>
            <a:r>
              <a:rPr lang="tr-TR" sz="1300" dirty="0"/>
              <a:t>rahatsız eden ve başarıya olan </a:t>
            </a:r>
            <a:r>
              <a:rPr lang="tr-TR" sz="1300" dirty="0" smtClean="0"/>
              <a:t>inancını zedeleyen </a:t>
            </a:r>
            <a:r>
              <a:rPr lang="tr-TR" sz="1300" dirty="0"/>
              <a:t>olumsuz düşüncelerini </a:t>
            </a:r>
            <a:r>
              <a:rPr lang="tr-TR" sz="1300" dirty="0" smtClean="0"/>
              <a:t>gözden geçirebilirsin. Bu </a:t>
            </a:r>
            <a:r>
              <a:rPr lang="tr-TR" sz="1300" dirty="0"/>
              <a:t>düşüncelerin gerçek olduğuna</a:t>
            </a:r>
          </a:p>
          <a:p>
            <a:r>
              <a:rPr lang="tr-TR" sz="1300" dirty="0"/>
              <a:t>ilişkin elinde somut kanıtların olup </a:t>
            </a:r>
            <a:r>
              <a:rPr lang="tr-TR" sz="1300" dirty="0" smtClean="0"/>
              <a:t>olmadığını değerlendirebilirsin</a:t>
            </a:r>
            <a:r>
              <a:rPr lang="tr-TR" sz="1300" dirty="0"/>
              <a:t>, gerçeği yansıtıp </a:t>
            </a:r>
            <a:r>
              <a:rPr lang="tr-TR" sz="1300" dirty="0" smtClean="0"/>
              <a:t>yansıtmadığını inceleyebilir-sin</a:t>
            </a:r>
            <a:r>
              <a:rPr lang="tr-TR" sz="1300" dirty="0"/>
              <a:t>. Böylece yerine </a:t>
            </a:r>
            <a:r>
              <a:rPr lang="tr-TR" sz="1300" dirty="0" smtClean="0"/>
              <a:t>hangi olumlu düşünceleri </a:t>
            </a:r>
            <a:r>
              <a:rPr lang="tr-TR" sz="1300" dirty="0"/>
              <a:t>yerleştirebileceğine </a:t>
            </a:r>
            <a:r>
              <a:rPr lang="tr-TR" sz="1300" dirty="0" smtClean="0"/>
              <a:t>karar verebilirsin</a:t>
            </a:r>
            <a:r>
              <a:rPr lang="tr-TR" sz="1300" dirty="0"/>
              <a:t>.</a:t>
            </a:r>
          </a:p>
          <a:p>
            <a:pPr indent="-285750">
              <a:buFont typeface="Wingdings" pitchFamily="2" charset="2"/>
              <a:buChar char="ü"/>
            </a:pPr>
            <a:r>
              <a:rPr lang="tr-TR" sz="1300" dirty="0" smtClean="0"/>
              <a:t>Sınav </a:t>
            </a:r>
            <a:r>
              <a:rPr lang="tr-TR" sz="1300" dirty="0"/>
              <a:t>öncesinde veya süresince aklına </a:t>
            </a:r>
            <a:r>
              <a:rPr lang="tr-TR" sz="1300" dirty="0" smtClean="0"/>
              <a:t>eğer olumsuz </a:t>
            </a:r>
            <a:r>
              <a:rPr lang="tr-TR" sz="1300" dirty="0"/>
              <a:t>şeyler gelirse kendine “Şu anda </a:t>
            </a:r>
            <a:r>
              <a:rPr lang="tr-TR" sz="1300" dirty="0" smtClean="0"/>
              <a:t>bunu düşünme-</a:t>
            </a:r>
            <a:r>
              <a:rPr lang="tr-TR" sz="1300" dirty="0" err="1" smtClean="0"/>
              <a:t>min</a:t>
            </a:r>
            <a:r>
              <a:rPr lang="tr-TR" sz="1300" dirty="0" smtClean="0"/>
              <a:t> </a:t>
            </a:r>
            <a:r>
              <a:rPr lang="tr-TR" sz="1300" dirty="0"/>
              <a:t>bir yararı var mı?” diye sorabilirsin.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190257" y="476672"/>
            <a:ext cx="28905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500" b="1" dirty="0" smtClean="0"/>
              <a:t>2</a:t>
            </a:r>
          </a:p>
          <a:p>
            <a:pPr algn="ctr"/>
            <a:r>
              <a:rPr lang="tr-TR" sz="1500" b="1" dirty="0" smtClean="0"/>
              <a:t>Başarılı </a:t>
            </a:r>
            <a:r>
              <a:rPr lang="tr-TR" sz="1500" b="1" dirty="0"/>
              <a:t>olacağına inanmalısın.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6770807" y="1124744"/>
            <a:ext cx="313519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00" dirty="0"/>
              <a:t>Araştırmalar etkili zaman </a:t>
            </a:r>
            <a:r>
              <a:rPr lang="tr-TR" sz="1300" dirty="0" smtClean="0"/>
              <a:t>yönetimine </a:t>
            </a:r>
            <a:r>
              <a:rPr lang="tr-TR" sz="1300" dirty="0"/>
              <a:t>sahip öğrencilerin daha az akademik stres yaşadıklarını ortaya koymaktadır. Sınavlara hazırlanırken </a:t>
            </a:r>
            <a:r>
              <a:rPr lang="tr-TR" sz="1300" dirty="0" smtClean="0"/>
              <a:t>belirli bir </a:t>
            </a:r>
            <a:r>
              <a:rPr lang="tr-TR" sz="1300" dirty="0"/>
              <a:t>program dâhilinde çalışman daha etkili sonuçlar </a:t>
            </a:r>
            <a:r>
              <a:rPr lang="tr-TR" sz="1300" dirty="0" smtClean="0"/>
              <a:t>almanı sağlar</a:t>
            </a:r>
            <a:r>
              <a:rPr lang="tr-TR" sz="1300" dirty="0"/>
              <a:t>. Bu süreçte haftalık ve günlük çalışma planları hazırlanman işini kolaylaştırabilir. Çalışma planı hazırlarken</a:t>
            </a:r>
          </a:p>
          <a:p>
            <a:r>
              <a:rPr lang="tr-TR" sz="1300" dirty="0"/>
              <a:t>dürüst ve gerçekçi olmalısın, </a:t>
            </a:r>
          </a:p>
        </p:txBody>
      </p:sp>
      <p:pic>
        <p:nvPicPr>
          <p:cNvPr id="2" name="Picture 2" descr="C:\Users\Rhbrlk-2\Desktop\Ekran görüntüsü 2024-12-03 1403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59" y="5157192"/>
            <a:ext cx="2807433" cy="104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963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ven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Güven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Güven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97</TotalTime>
  <Words>446</Words>
  <Application>Microsoft Office PowerPoint</Application>
  <PresentationFormat>A4 Kağıt (210x297 mm)</PresentationFormat>
  <Paragraphs>59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Güven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İdare</dc:creator>
  <cp:lastModifiedBy>Rhbrlk-2</cp:lastModifiedBy>
  <cp:revision>46</cp:revision>
  <dcterms:created xsi:type="dcterms:W3CDTF">2024-10-17T07:03:49Z</dcterms:created>
  <dcterms:modified xsi:type="dcterms:W3CDTF">2024-12-03T11:15:25Z</dcterms:modified>
</cp:coreProperties>
</file>